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80" r:id="rId4"/>
    <p:sldId id="275" r:id="rId5"/>
    <p:sldId id="259" r:id="rId6"/>
    <p:sldId id="276" r:id="rId7"/>
    <p:sldId id="266" r:id="rId8"/>
    <p:sldId id="278" r:id="rId9"/>
    <p:sldId id="277" r:id="rId10"/>
    <p:sldId id="28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8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93096"/>
            <a:ext cx="8305800" cy="1296144"/>
          </a:xfrm>
        </p:spPr>
        <p:txBody>
          <a:bodyPr/>
          <a:lstStyle/>
          <a:p>
            <a:r>
              <a:rPr lang="ru-RU" dirty="0" err="1" smtClean="0"/>
              <a:t>Климаненко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Галина Михайловна</a:t>
            </a:r>
          </a:p>
          <a:p>
            <a:r>
              <a:rPr lang="ru-RU" dirty="0"/>
              <a:t>в</a:t>
            </a:r>
            <a:r>
              <a:rPr lang="ru-RU" dirty="0" smtClean="0"/>
              <a:t>оспитатель ГПД</a:t>
            </a:r>
          </a:p>
          <a:p>
            <a:r>
              <a:rPr lang="ru-RU" dirty="0" smtClean="0"/>
              <a:t>ГБОУ Лицей № 384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3"/>
            <a:ext cx="7630616" cy="31237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Эффективные формы организации досуга у младших  школьников  в ГПД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1уровень</a:t>
            </a: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социальных знаний</a:t>
            </a: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уровень</a:t>
            </a: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ценностного</a:t>
            </a: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отношения к социальной реальности.</a:t>
            </a: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уровень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Получение опыта самостоятельного общественного действия.</a:t>
            </a:r>
            <a:endParaRPr lang="ru-RU" sz="4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pp.userapi.com/c629221/v629221952/3836e/WHxGC5e6Fu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692696"/>
            <a:ext cx="8212119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45727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Досуг -  специальная  форма воспитательной   работы, включающая   различные виды совместной    деятельности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3278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8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Досуг  учащихся  в  ГПД  -  это пространство,  время,  ниша жизнедеятельности  и  содержание  занятий,  которые  выходят  за  пределы  учебной  деятельности. </a:t>
            </a:r>
            <a:r>
              <a:rPr lang="ru-RU" sz="36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досуговой деятельности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 условий  для  проявления и развития  ребёнком  своих  интересов на основе  свободного  выбора, постижения  духовно- нравственных ценностей  и  культурных  традиций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Обучающая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Развлекательная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Релаксационная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Развивающая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Воспитывающая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Коммуникативная </a:t>
            </a:r>
          </a:p>
          <a:p>
            <a:endParaRPr lang="ru-RU" sz="4400" dirty="0" err="1" smtClean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Функции  досуга: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Виды  досуговой деятельности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800"/>
            <a:ext cx="9144000" cy="52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             </a:t>
            </a:r>
            <a:r>
              <a:rPr lang="ru-RU" sz="3600" dirty="0" smtClean="0">
                <a:solidFill>
                  <a:srgbClr val="002060"/>
                </a:solidFill>
              </a:rPr>
              <a:t>Познавательная  деятельность</a:t>
            </a:r>
          </a:p>
        </p:txBody>
      </p:sp>
      <p:sp>
        <p:nvSpPr>
          <p:cNvPr id="9221" name="AutoShape 33"/>
          <p:cNvSpPr>
            <a:spLocks noChangeArrowheads="1"/>
          </p:cNvSpPr>
          <p:nvPr/>
        </p:nvSpPr>
        <p:spPr bwMode="auto">
          <a:xfrm>
            <a:off x="6479704" y="5085184"/>
            <a:ext cx="2664296" cy="1368152"/>
          </a:xfrm>
          <a:prstGeom prst="cloudCallout">
            <a:avLst>
              <a:gd name="adj1" fmla="val -18956"/>
              <a:gd name="adj2" fmla="val -2003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z="1200" b="1" dirty="0" smtClean="0">
              <a:solidFill>
                <a:srgbClr val="000099"/>
              </a:solidFill>
              <a:latin typeface="Arial" charset="0"/>
            </a:endParaRPr>
          </a:p>
          <a:p>
            <a:pPr algn="ctr"/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Кружок «</a:t>
            </a:r>
            <a:r>
              <a:rPr lang="ru-RU" sz="1400" b="1" dirty="0" err="1" smtClean="0">
                <a:solidFill>
                  <a:srgbClr val="000099"/>
                </a:solidFill>
                <a:latin typeface="Arial" charset="0"/>
              </a:rPr>
              <a:t>Узнавайки</a:t>
            </a:r>
            <a:r>
              <a:rPr lang="ru-RU" sz="1400" b="1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Санкт-Петербурга</a:t>
            </a:r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»</a:t>
            </a:r>
            <a:endParaRPr lang="ru-RU" sz="14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9222" name="AutoShape 34"/>
          <p:cNvSpPr>
            <a:spLocks noChangeArrowheads="1"/>
          </p:cNvSpPr>
          <p:nvPr/>
        </p:nvSpPr>
        <p:spPr bwMode="auto">
          <a:xfrm>
            <a:off x="1907704" y="4725144"/>
            <a:ext cx="1872208" cy="1440160"/>
          </a:xfrm>
          <a:prstGeom prst="cloudCallout">
            <a:avLst>
              <a:gd name="adj1" fmla="val 15218"/>
              <a:gd name="adj2" fmla="val -16684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 dirty="0">
              <a:latin typeface="Arial" charset="0"/>
            </a:endParaRPr>
          </a:p>
        </p:txBody>
      </p:sp>
      <p:sp>
        <p:nvSpPr>
          <p:cNvPr id="9223" name="AutoShape 35"/>
          <p:cNvSpPr>
            <a:spLocks noChangeArrowheads="1"/>
          </p:cNvSpPr>
          <p:nvPr/>
        </p:nvSpPr>
        <p:spPr bwMode="auto">
          <a:xfrm>
            <a:off x="0" y="2708920"/>
            <a:ext cx="2016224" cy="1224136"/>
          </a:xfrm>
          <a:prstGeom prst="cloudCallout">
            <a:avLst>
              <a:gd name="adj1" fmla="val 41574"/>
              <a:gd name="adj2" fmla="val -8329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9225" name="Text Box 38"/>
          <p:cNvSpPr txBox="1">
            <a:spLocks noChangeArrowheads="1"/>
          </p:cNvSpPr>
          <p:nvPr/>
        </p:nvSpPr>
        <p:spPr bwMode="auto">
          <a:xfrm>
            <a:off x="2123728" y="5085184"/>
            <a:ext cx="1927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Сотрудничество</a:t>
            </a:r>
          </a:p>
          <a:p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с библиотекой</a:t>
            </a:r>
          </a:p>
        </p:txBody>
      </p:sp>
      <p:sp>
        <p:nvSpPr>
          <p:cNvPr id="9226" name="Text Box 39"/>
          <p:cNvSpPr txBox="1">
            <a:spLocks noChangeArrowheads="1"/>
          </p:cNvSpPr>
          <p:nvPr/>
        </p:nvSpPr>
        <p:spPr bwMode="auto">
          <a:xfrm>
            <a:off x="251520" y="2996952"/>
            <a:ext cx="243484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99"/>
                </a:solidFill>
                <a:latin typeface="Arial" charset="0"/>
              </a:rPr>
              <a:t>Программа</a:t>
            </a:r>
          </a:p>
          <a:p>
            <a:r>
              <a:rPr lang="ru-RU" sz="1400" b="1" dirty="0">
                <a:solidFill>
                  <a:srgbClr val="000099"/>
                </a:solidFill>
                <a:latin typeface="Arial" charset="0"/>
              </a:rPr>
              <a:t>«</a:t>
            </a:r>
            <a:r>
              <a:rPr lang="ru-RU" sz="1400" b="1" dirty="0" err="1">
                <a:solidFill>
                  <a:srgbClr val="000099"/>
                </a:solidFill>
                <a:latin typeface="Arial" charset="0"/>
              </a:rPr>
              <a:t>Я-гражданин</a:t>
            </a:r>
            <a:endParaRPr lang="ru-RU" sz="1400" b="1" dirty="0">
              <a:solidFill>
                <a:srgbClr val="000099"/>
              </a:solidFill>
              <a:latin typeface="Arial" charset="0"/>
            </a:endParaRPr>
          </a:p>
          <a:p>
            <a:r>
              <a:rPr lang="ru-RU" sz="1400" b="1" dirty="0">
                <a:solidFill>
                  <a:srgbClr val="000099"/>
                </a:solidFill>
                <a:latin typeface="Arial" charset="0"/>
              </a:rPr>
              <a:t>России» </a:t>
            </a:r>
            <a:r>
              <a:rPr lang="ru-RU" sz="1400" b="1" dirty="0" smtClean="0">
                <a:solidFill>
                  <a:srgbClr val="000099"/>
                </a:solidFill>
                <a:latin typeface="Arial" charset="0"/>
              </a:rPr>
              <a:t>1-4 </a:t>
            </a:r>
            <a:r>
              <a:rPr lang="ru-RU" sz="1400" b="1" dirty="0" err="1">
                <a:solidFill>
                  <a:srgbClr val="000099"/>
                </a:solidFill>
                <a:latin typeface="Arial" charset="0"/>
              </a:rPr>
              <a:t>кл</a:t>
            </a:r>
            <a:r>
              <a:rPr lang="ru-RU" sz="1400" b="1" dirty="0">
                <a:solidFill>
                  <a:srgbClr val="000099"/>
                </a:solidFill>
                <a:latin typeface="Arial" charset="0"/>
              </a:rPr>
              <a:t>.</a:t>
            </a:r>
          </a:p>
        </p:txBody>
      </p:sp>
      <p:pic>
        <p:nvPicPr>
          <p:cNvPr id="9" name="Picture 8" descr="https://pp.userapi.com/c621723/v621723317/20ea5/mSC8eObqG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2784310" cy="2088232"/>
          </a:xfrm>
          <a:prstGeom prst="rect">
            <a:avLst/>
          </a:prstGeom>
          <a:noFill/>
        </p:spPr>
      </p:pic>
      <p:pic>
        <p:nvPicPr>
          <p:cNvPr id="10" name="Picture 12" descr="https://pp.userapi.com/c621726/v621726317/17b2c/R19Jif2V9j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1314598" cy="1752797"/>
          </a:xfrm>
          <a:prstGeom prst="rect">
            <a:avLst/>
          </a:prstGeom>
          <a:noFill/>
        </p:spPr>
      </p:pic>
      <p:pic>
        <p:nvPicPr>
          <p:cNvPr id="11" name="Picture 16" descr="https://pp.userapi.com/c622317/v622317760/1a95e/Z_l23Si2h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76872"/>
            <a:ext cx="2304256" cy="1296144"/>
          </a:xfrm>
          <a:prstGeom prst="rect">
            <a:avLst/>
          </a:prstGeom>
          <a:noFill/>
        </p:spPr>
      </p:pic>
      <p:pic>
        <p:nvPicPr>
          <p:cNvPr id="3074" name="Picture 2" descr="https://pp.userapi.com/c638731/v638731608/25de6/Ias7QlGbk9Y.jpg"/>
          <p:cNvPicPr>
            <a:picLocks noChangeAspect="1" noChangeArrowheads="1"/>
          </p:cNvPicPr>
          <p:nvPr/>
        </p:nvPicPr>
        <p:blipFill>
          <a:blip r:embed="rId5" cstate="print"/>
          <a:srcRect l="16612" r="14862"/>
          <a:stretch>
            <a:fillRect/>
          </a:stretch>
        </p:blipFill>
        <p:spPr bwMode="auto">
          <a:xfrm>
            <a:off x="3851920" y="4653136"/>
            <a:ext cx="2448272" cy="2009695"/>
          </a:xfrm>
          <a:prstGeom prst="rect">
            <a:avLst/>
          </a:prstGeom>
          <a:noFill/>
        </p:spPr>
      </p:pic>
      <p:pic>
        <p:nvPicPr>
          <p:cNvPr id="3076" name="Picture 4" descr="https://pp.userapi.com/c418626/v418626553/95b9/kP2jEM-U_a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861048"/>
            <a:ext cx="1944216" cy="1296144"/>
          </a:xfrm>
          <a:prstGeom prst="rect">
            <a:avLst/>
          </a:prstGeom>
          <a:noFill/>
        </p:spPr>
      </p:pic>
      <p:pic>
        <p:nvPicPr>
          <p:cNvPr id="3078" name="Picture 6" descr="https://pp.userapi.com/c311330/v311330553/5285/tBxl1qhV2l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956" y="3861048"/>
            <a:ext cx="2197974" cy="1464744"/>
          </a:xfrm>
          <a:prstGeom prst="rect">
            <a:avLst/>
          </a:prstGeom>
          <a:noFill/>
        </p:spPr>
      </p:pic>
      <p:pic>
        <p:nvPicPr>
          <p:cNvPr id="3080" name="Picture 8" descr="https://pp.userapi.com/c616018/v616018709/5331/1yYOaRK7ea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5211198"/>
            <a:ext cx="1944216" cy="1458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524000"/>
            <a:ext cx="9036496" cy="51453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Трудовая деятельность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2060"/>
                </a:solidFill>
              </a:rPr>
              <a:t>Виды  досуговой деятельности</a:t>
            </a:r>
            <a:endParaRPr lang="ru-RU" dirty="0"/>
          </a:p>
        </p:txBody>
      </p:sp>
      <p:sp>
        <p:nvSpPr>
          <p:cNvPr id="4" name="AutoShape 34"/>
          <p:cNvSpPr>
            <a:spLocks noChangeArrowheads="1"/>
          </p:cNvSpPr>
          <p:nvPr/>
        </p:nvSpPr>
        <p:spPr bwMode="auto">
          <a:xfrm>
            <a:off x="3059832" y="5661248"/>
            <a:ext cx="2304256" cy="936104"/>
          </a:xfrm>
          <a:prstGeom prst="cloudCallout">
            <a:avLst>
              <a:gd name="adj1" fmla="val 3728"/>
              <a:gd name="adj2" fmla="val -18582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«Трудовой десант» 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>
            <a:off x="0" y="2420888"/>
            <a:ext cx="2160240" cy="1008112"/>
          </a:xfrm>
          <a:prstGeom prst="cloudCallout">
            <a:avLst>
              <a:gd name="adj1" fmla="val 115267"/>
              <a:gd name="adj2" fmla="val -7363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«Мастерская добрых дел»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6" name="AutoShape 34"/>
          <p:cNvSpPr>
            <a:spLocks noChangeArrowheads="1"/>
          </p:cNvSpPr>
          <p:nvPr/>
        </p:nvSpPr>
        <p:spPr bwMode="auto">
          <a:xfrm>
            <a:off x="6479704" y="2492896"/>
            <a:ext cx="2664296" cy="1296144"/>
          </a:xfrm>
          <a:prstGeom prst="cloudCallout">
            <a:avLst>
              <a:gd name="adj1" fmla="val -88622"/>
              <a:gd name="adj2" fmla="val -14689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«День добрых дел»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6660232" y="5301208"/>
            <a:ext cx="2016224" cy="1224136"/>
          </a:xfrm>
          <a:prstGeom prst="cloudCallout">
            <a:avLst>
              <a:gd name="adj1" fmla="val -59208"/>
              <a:gd name="adj2" fmla="val -9310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«Профессии»</a:t>
            </a:r>
          </a:p>
        </p:txBody>
      </p:sp>
      <p:pic>
        <p:nvPicPr>
          <p:cNvPr id="19460" name="Picture 4" descr="https://pp.userapi.com/c639118/v639118608/17add/RdpL7fe3S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1824202" cy="1368152"/>
          </a:xfrm>
          <a:prstGeom prst="rect">
            <a:avLst/>
          </a:prstGeom>
          <a:noFill/>
        </p:spPr>
      </p:pic>
      <p:pic>
        <p:nvPicPr>
          <p:cNvPr id="19462" name="Picture 6" descr="https://pp.userapi.com/c629310/v629310952/20eac/UcWmz0Sz0ls.jpg"/>
          <p:cNvPicPr>
            <a:picLocks noChangeAspect="1" noChangeArrowheads="1"/>
          </p:cNvPicPr>
          <p:nvPr/>
        </p:nvPicPr>
        <p:blipFill>
          <a:blip r:embed="rId3" cstate="print"/>
          <a:srcRect l="6016" t="8973" b="23728"/>
          <a:stretch>
            <a:fillRect/>
          </a:stretch>
        </p:blipFill>
        <p:spPr bwMode="auto">
          <a:xfrm>
            <a:off x="150004" y="4293096"/>
            <a:ext cx="2400057" cy="2304256"/>
          </a:xfrm>
          <a:prstGeom prst="rect">
            <a:avLst/>
          </a:prstGeom>
          <a:noFill/>
        </p:spPr>
      </p:pic>
      <p:pic>
        <p:nvPicPr>
          <p:cNvPr id="19464" name="Picture 8" descr="https://pp.userapi.com/c628028/v628028608/3f3b2/wAP5swQhUA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348880"/>
            <a:ext cx="2432270" cy="1368152"/>
          </a:xfrm>
          <a:prstGeom prst="rect">
            <a:avLst/>
          </a:prstGeom>
          <a:noFill/>
        </p:spPr>
      </p:pic>
      <p:pic>
        <p:nvPicPr>
          <p:cNvPr id="19466" name="Picture 10" descr="https://pp.userapi.com/c627424/v627424952/3b117/djfFmq9qEV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789040"/>
            <a:ext cx="2880320" cy="1919464"/>
          </a:xfrm>
          <a:prstGeom prst="rect">
            <a:avLst/>
          </a:prstGeom>
          <a:noFill/>
        </p:spPr>
      </p:pic>
      <p:pic>
        <p:nvPicPr>
          <p:cNvPr id="19470" name="Picture 14" descr="https://pp.userapi.com/c4410/u14452553/151067622/z_415a14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3789040"/>
            <a:ext cx="1124703" cy="1584176"/>
          </a:xfrm>
          <a:prstGeom prst="rect">
            <a:avLst/>
          </a:prstGeom>
          <a:noFill/>
        </p:spPr>
      </p:pic>
      <p:pic>
        <p:nvPicPr>
          <p:cNvPr id="16" name="Picture 10" descr="https://pp.userapi.com/c311330/v311330553/534b/KXxTVsW-h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3861048"/>
            <a:ext cx="1944975" cy="1296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Виды  досуговой деятельности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052736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Спортивно-оздоровительная  деятельность</a:t>
            </a:r>
            <a:endParaRPr lang="ru-RU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42988" y="3573463"/>
            <a:ext cx="5693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dirty="0">
                <a:latin typeface="Arial" charset="0"/>
              </a:rPr>
              <a:t>      </a:t>
            </a:r>
            <a:endParaRPr lang="ru-RU" sz="18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059832" y="5517232"/>
            <a:ext cx="2592287" cy="1080120"/>
          </a:xfrm>
          <a:prstGeom prst="cloudCallout">
            <a:avLst>
              <a:gd name="adj1" fmla="val 2379"/>
              <a:gd name="adj2" fmla="val -18499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 </a:t>
            </a:r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спортивные  соревнования</a:t>
            </a: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251520" y="1844824"/>
            <a:ext cx="2016224" cy="1224136"/>
          </a:xfrm>
          <a:prstGeom prst="cloudCallout">
            <a:avLst>
              <a:gd name="adj1" fmla="val 41574"/>
              <a:gd name="adj2" fmla="val -8329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Прогулки</a:t>
            </a: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6300192" y="1988840"/>
            <a:ext cx="2016224" cy="1224136"/>
          </a:xfrm>
          <a:prstGeom prst="cloudCallout">
            <a:avLst>
              <a:gd name="adj1" fmla="val -59208"/>
              <a:gd name="adj2" fmla="val -9310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День </a:t>
            </a:r>
          </a:p>
          <a:p>
            <a:pPr algn="ctr"/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здоровья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0" y="5877272"/>
            <a:ext cx="2448272" cy="648072"/>
          </a:xfrm>
          <a:prstGeom prst="cloudCallout">
            <a:avLst>
              <a:gd name="adj1" fmla="val 30525"/>
              <a:gd name="adj2" fmla="val -13007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физкультминутки</a:t>
            </a:r>
          </a:p>
        </p:txBody>
      </p:sp>
      <p:sp>
        <p:nvSpPr>
          <p:cNvPr id="11" name="AutoShape 34"/>
          <p:cNvSpPr>
            <a:spLocks noChangeArrowheads="1"/>
          </p:cNvSpPr>
          <p:nvPr/>
        </p:nvSpPr>
        <p:spPr bwMode="auto">
          <a:xfrm>
            <a:off x="6372200" y="4509120"/>
            <a:ext cx="2664296" cy="1296144"/>
          </a:xfrm>
          <a:prstGeom prst="cloudCallout">
            <a:avLst>
              <a:gd name="adj1" fmla="val -88622"/>
              <a:gd name="adj2" fmla="val -14689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«Папа, мама, я- спортивная семья»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12" name="Picture 8" descr="https://pp.userapi.com/c624022/v624022760/11f12/43Va70Vj5u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157192"/>
            <a:ext cx="2195736" cy="1463252"/>
          </a:xfrm>
          <a:prstGeom prst="rect">
            <a:avLst/>
          </a:prstGeom>
          <a:noFill/>
        </p:spPr>
      </p:pic>
      <p:pic>
        <p:nvPicPr>
          <p:cNvPr id="14" name="Picture 26" descr="https://pp.userapi.com/c622923/v622923816/37ea/_26qsNEOiF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28800"/>
            <a:ext cx="2952328" cy="2214871"/>
          </a:xfrm>
          <a:prstGeom prst="rect">
            <a:avLst/>
          </a:prstGeom>
          <a:noFill/>
        </p:spPr>
      </p:pic>
      <p:pic>
        <p:nvPicPr>
          <p:cNvPr id="15" name="Picture 4" descr="https://pp.userapi.com/c624022/v624022760/12083/fEE5Qov56Q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3" y="2828971"/>
            <a:ext cx="2413153" cy="1608141"/>
          </a:xfrm>
          <a:prstGeom prst="rect">
            <a:avLst/>
          </a:prstGeom>
          <a:noFill/>
        </p:spPr>
      </p:pic>
      <p:pic>
        <p:nvPicPr>
          <p:cNvPr id="1026" name="Picture 2" descr="https://pp.userapi.com/c630620/v630620782/e8c/0ER3-rH0Sp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005064"/>
            <a:ext cx="2476537" cy="1656184"/>
          </a:xfrm>
          <a:prstGeom prst="rect">
            <a:avLst/>
          </a:prstGeom>
          <a:noFill/>
        </p:spPr>
      </p:pic>
      <p:pic>
        <p:nvPicPr>
          <p:cNvPr id="17" name="Picture 2" descr="https://pp.userapi.com/c4410/u14452553/151067747/y_408b5d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077072"/>
            <a:ext cx="2412268" cy="1608179"/>
          </a:xfrm>
          <a:prstGeom prst="rect">
            <a:avLst/>
          </a:prstGeom>
          <a:noFill/>
        </p:spPr>
      </p:pic>
      <p:pic>
        <p:nvPicPr>
          <p:cNvPr id="1028" name="Picture 4" descr="https://pp.userapi.com/c824604/v824604966/22afd/i3-mLGYe2C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300050"/>
            <a:ext cx="2160240" cy="1446348"/>
          </a:xfrm>
          <a:prstGeom prst="rect">
            <a:avLst/>
          </a:prstGeom>
          <a:noFill/>
        </p:spPr>
      </p:pic>
      <p:pic>
        <p:nvPicPr>
          <p:cNvPr id="1030" name="Picture 6" descr="https://pp.userapi.com/c840230/v840230274/243a3/vMP-U0ANhT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764704"/>
            <a:ext cx="1624622" cy="1080120"/>
          </a:xfrm>
          <a:prstGeom prst="rect">
            <a:avLst/>
          </a:prstGeom>
          <a:noFill/>
        </p:spPr>
      </p:pic>
      <p:pic>
        <p:nvPicPr>
          <p:cNvPr id="1032" name="Picture 8" descr="https://pp.userapi.com/c317226/v317226553/3734/WjQT5O6fc4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620688"/>
            <a:ext cx="2264396" cy="1509597"/>
          </a:xfrm>
          <a:prstGeom prst="rect">
            <a:avLst/>
          </a:prstGeom>
          <a:noFill/>
        </p:spPr>
      </p:pic>
      <p:pic>
        <p:nvPicPr>
          <p:cNvPr id="1036" name="Picture 12" descr="https://pp.userapi.com/c616018/v616018709/5331/1yYOaRK7ea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-1683568"/>
            <a:ext cx="2400266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Виды  досуговой деятельности</a:t>
            </a:r>
            <a:endParaRPr lang="ru-RU" dirty="0" smtClean="0"/>
          </a:p>
        </p:txBody>
      </p:sp>
      <p:sp>
        <p:nvSpPr>
          <p:cNvPr id="12294" name="AutoShape 4"/>
          <p:cNvSpPr>
            <a:spLocks noChangeArrowheads="1"/>
          </p:cNvSpPr>
          <p:nvPr/>
        </p:nvSpPr>
        <p:spPr bwMode="auto">
          <a:xfrm>
            <a:off x="6156176" y="1484784"/>
            <a:ext cx="2879725" cy="1008063"/>
          </a:xfrm>
          <a:prstGeom prst="cloudCallout">
            <a:avLst>
              <a:gd name="adj1" fmla="val -8046"/>
              <a:gd name="adj2" fmla="val -756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12295" name="AutoShape 5"/>
          <p:cNvSpPr>
            <a:spLocks noChangeArrowheads="1"/>
          </p:cNvSpPr>
          <p:nvPr/>
        </p:nvSpPr>
        <p:spPr bwMode="auto">
          <a:xfrm>
            <a:off x="0" y="5949280"/>
            <a:ext cx="1979712" cy="609600"/>
          </a:xfrm>
          <a:prstGeom prst="cloudCallout">
            <a:avLst>
              <a:gd name="adj1" fmla="val 82267"/>
              <a:gd name="adj2" fmla="val -45170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Кружок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«Аппликация»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2297" name="AutoShape 7"/>
          <p:cNvSpPr>
            <a:spLocks noChangeArrowheads="1"/>
          </p:cNvSpPr>
          <p:nvPr/>
        </p:nvSpPr>
        <p:spPr bwMode="auto">
          <a:xfrm>
            <a:off x="5868144" y="5229200"/>
            <a:ext cx="2305050" cy="1008063"/>
          </a:xfrm>
          <a:prstGeom prst="cloudCallout">
            <a:avLst>
              <a:gd name="adj1" fmla="val -18318"/>
              <a:gd name="adj2" fmla="val -17611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12299" name="AutoShape 9"/>
          <p:cNvSpPr>
            <a:spLocks noChangeArrowheads="1"/>
          </p:cNvSpPr>
          <p:nvPr/>
        </p:nvSpPr>
        <p:spPr bwMode="auto">
          <a:xfrm>
            <a:off x="179512" y="1844824"/>
            <a:ext cx="1728787" cy="825500"/>
          </a:xfrm>
          <a:prstGeom prst="cloudCallout">
            <a:avLst>
              <a:gd name="adj1" fmla="val 119696"/>
              <a:gd name="adj2" fmla="val -7922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12300" name="Text Box 10"/>
          <p:cNvSpPr txBox="1">
            <a:spLocks noChangeArrowheads="1"/>
          </p:cNvSpPr>
          <p:nvPr/>
        </p:nvSpPr>
        <p:spPr bwMode="auto">
          <a:xfrm>
            <a:off x="6876256" y="1628800"/>
            <a:ext cx="1532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 dirty="0" err="1" smtClean="0">
                <a:solidFill>
                  <a:srgbClr val="000099"/>
                </a:solidFill>
                <a:latin typeface="Arial" charset="0"/>
              </a:rPr>
              <a:t>Инсцинирование</a:t>
            </a:r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сказок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2301" name="Text Box 11"/>
          <p:cNvSpPr txBox="1">
            <a:spLocks noChangeArrowheads="1"/>
          </p:cNvSpPr>
          <p:nvPr/>
        </p:nvSpPr>
        <p:spPr bwMode="auto">
          <a:xfrm>
            <a:off x="611188" y="1989138"/>
            <a:ext cx="11000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Кружок</a:t>
            </a:r>
          </a:p>
          <a:p>
            <a:r>
              <a:rPr lang="ru-RU" sz="1200" b="1" dirty="0" smtClean="0">
                <a:solidFill>
                  <a:srgbClr val="000099"/>
                </a:solidFill>
                <a:latin typeface="Arial" charset="0"/>
              </a:rPr>
              <a:t>«Художник»</a:t>
            </a:r>
            <a:endParaRPr lang="ru-RU" sz="1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2304" name="Text Box 14"/>
          <p:cNvSpPr txBox="1">
            <a:spLocks noChangeArrowheads="1"/>
          </p:cNvSpPr>
          <p:nvPr/>
        </p:nvSpPr>
        <p:spPr bwMode="auto">
          <a:xfrm>
            <a:off x="6228184" y="5445224"/>
            <a:ext cx="1156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rgbClr val="000099"/>
                </a:solidFill>
                <a:latin typeface="Arial" charset="0"/>
              </a:rPr>
              <a:t>Театральная</a:t>
            </a:r>
          </a:p>
          <a:p>
            <a:r>
              <a:rPr lang="ru-RU" sz="1200" b="1" dirty="0">
                <a:solidFill>
                  <a:srgbClr val="000099"/>
                </a:solidFill>
                <a:latin typeface="Arial" charset="0"/>
              </a:rPr>
              <a:t>    студия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90872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Художественно-эстетическая деятельность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9" name="Picture 10" descr="https://pp.userapi.com/c624230/v624230317/224df/-UsyRsganz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1776197" cy="1620180"/>
          </a:xfrm>
          <a:prstGeom prst="rect">
            <a:avLst/>
          </a:prstGeom>
          <a:noFill/>
        </p:spPr>
      </p:pic>
      <p:pic>
        <p:nvPicPr>
          <p:cNvPr id="20" name="Picture 24" descr="https://pp.userapi.com/c624020/v624020317/5904/tZQbJvx1s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904"/>
            <a:ext cx="1632181" cy="1368152"/>
          </a:xfrm>
          <a:prstGeom prst="rect">
            <a:avLst/>
          </a:prstGeom>
          <a:noFill/>
        </p:spPr>
      </p:pic>
      <p:pic>
        <p:nvPicPr>
          <p:cNvPr id="2050" name="Picture 2" descr="https://pp.userapi.com/c630830/v630830608/259f2/qbz00384P7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877272"/>
            <a:ext cx="1528170" cy="859596"/>
          </a:xfrm>
          <a:prstGeom prst="rect">
            <a:avLst/>
          </a:prstGeom>
          <a:noFill/>
        </p:spPr>
      </p:pic>
      <p:pic>
        <p:nvPicPr>
          <p:cNvPr id="23" name="Picture 6" descr="https://pp.userapi.com/c623421/v623421317/1d4bb/PsZG9IuHUk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717032"/>
            <a:ext cx="1920214" cy="1440160"/>
          </a:xfrm>
          <a:prstGeom prst="rect">
            <a:avLst/>
          </a:prstGeom>
          <a:noFill/>
        </p:spPr>
      </p:pic>
      <p:pic>
        <p:nvPicPr>
          <p:cNvPr id="24" name="Picture 2" descr="https://pp.userapi.com/c623421/v623421317/1d531/Bw_wQHiUYC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157192"/>
            <a:ext cx="2014868" cy="1511152"/>
          </a:xfrm>
          <a:prstGeom prst="rect">
            <a:avLst/>
          </a:prstGeom>
          <a:noFill/>
        </p:spPr>
      </p:pic>
      <p:pic>
        <p:nvPicPr>
          <p:cNvPr id="2052" name="Picture 4" descr="https://pp.userapi.com/c837536/v837536608/28e69/JAwx4tnliC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3717032"/>
            <a:ext cx="2432270" cy="1368152"/>
          </a:xfrm>
          <a:prstGeom prst="rect">
            <a:avLst/>
          </a:prstGeom>
          <a:noFill/>
        </p:spPr>
      </p:pic>
      <p:pic>
        <p:nvPicPr>
          <p:cNvPr id="2056" name="Picture 8" descr="https://pp.userapi.com/c624525/v624525880/4e8b2/5gGTq0zQ7E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3861048"/>
            <a:ext cx="2182304" cy="1224136"/>
          </a:xfrm>
          <a:prstGeom prst="rect">
            <a:avLst/>
          </a:prstGeom>
          <a:noFill/>
        </p:spPr>
      </p:pic>
      <p:pic>
        <p:nvPicPr>
          <p:cNvPr id="2058" name="Picture 10" descr="https://pp.userapi.com/c624526/v624526608/503d5/W88EIiZ6-X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1916832"/>
            <a:ext cx="2487534" cy="1653821"/>
          </a:xfrm>
          <a:prstGeom prst="rect">
            <a:avLst/>
          </a:prstGeom>
          <a:noFill/>
        </p:spPr>
      </p:pic>
      <p:pic>
        <p:nvPicPr>
          <p:cNvPr id="2060" name="Picture 12" descr="https://pp.userapi.com/c4410/u14452553/151067622/z_c7d009b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20272" y="2276872"/>
            <a:ext cx="1835696" cy="1223320"/>
          </a:xfrm>
          <a:prstGeom prst="rect">
            <a:avLst/>
          </a:prstGeom>
          <a:noFill/>
        </p:spPr>
      </p:pic>
      <p:pic>
        <p:nvPicPr>
          <p:cNvPr id="2062" name="Picture 14" descr="https://pp.userapi.com/c317428/v317428553/5ab/TJUL1oMEKhk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80312" y="5517232"/>
            <a:ext cx="1584176" cy="1188132"/>
          </a:xfrm>
          <a:prstGeom prst="rect">
            <a:avLst/>
          </a:prstGeom>
          <a:noFill/>
        </p:spPr>
      </p:pic>
      <p:pic>
        <p:nvPicPr>
          <p:cNvPr id="2066" name="Picture 18" descr="https://pp.userapi.com/c319717/v319717317/2ce8/veMxGvSxDpI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95736" y="1916832"/>
            <a:ext cx="2160240" cy="1620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386</TotalTime>
  <Words>176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Бумажная</vt:lpstr>
      <vt:lpstr>Эффективные формы организации досуга у младших  школьников  в ГПД</vt:lpstr>
      <vt:lpstr>Досуг -  специальная  форма воспитательной   работы, включающая   различные виды совместной    деятельности.</vt:lpstr>
      <vt:lpstr>Досуг  учащихся  в  ГПД  -  это пространство,  время,  ниша жизнедеятельности  и  содержание  занятий,  которые  выходят  за  пределы  учебной  деятельности.  </vt:lpstr>
      <vt:lpstr>Презентация PowerPoint</vt:lpstr>
      <vt:lpstr>Функции  досуга:</vt:lpstr>
      <vt:lpstr>Виды  досуговой деятельности</vt:lpstr>
      <vt:lpstr>Виды  досуговой деятельности</vt:lpstr>
      <vt:lpstr>Виды  досуговой деятельности</vt:lpstr>
      <vt:lpstr>Виды  досуговой деятельности</vt:lpstr>
      <vt:lpstr>Ожидаемый результат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формы организации досуга у младших  школьников  в ГПД</dc:title>
  <dc:creator>Преподаватель</dc:creator>
  <cp:lastModifiedBy>Наталья Чернышова</cp:lastModifiedBy>
  <cp:revision>44</cp:revision>
  <dcterms:created xsi:type="dcterms:W3CDTF">2018-01-13T14:21:52Z</dcterms:created>
  <dcterms:modified xsi:type="dcterms:W3CDTF">2018-01-17T18:56:57Z</dcterms:modified>
</cp:coreProperties>
</file>